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8" r:id="rId2"/>
    <p:sldId id="260" r:id="rId3"/>
    <p:sldId id="270" r:id="rId4"/>
    <p:sldId id="274" r:id="rId5"/>
    <p:sldId id="273" r:id="rId6"/>
    <p:sldId id="283" r:id="rId7"/>
    <p:sldId id="284" r:id="rId8"/>
    <p:sldId id="261" r:id="rId9"/>
    <p:sldId id="286" r:id="rId10"/>
    <p:sldId id="288" r:id="rId11"/>
    <p:sldId id="314" r:id="rId12"/>
    <p:sldId id="291" r:id="rId13"/>
    <p:sldId id="292" r:id="rId14"/>
    <p:sldId id="289" r:id="rId15"/>
    <p:sldId id="315" r:id="rId16"/>
    <p:sldId id="295" r:id="rId17"/>
    <p:sldId id="316" r:id="rId18"/>
    <p:sldId id="290" r:id="rId19"/>
    <p:sldId id="317" r:id="rId20"/>
    <p:sldId id="294" r:id="rId21"/>
    <p:sldId id="296" r:id="rId22"/>
    <p:sldId id="297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7" r:id="rId31"/>
    <p:sldId id="308" r:id="rId32"/>
    <p:sldId id="293" r:id="rId33"/>
    <p:sldId id="309" r:id="rId34"/>
    <p:sldId id="310" r:id="rId35"/>
    <p:sldId id="311" r:id="rId36"/>
    <p:sldId id="312" r:id="rId37"/>
    <p:sldId id="313" r:id="rId38"/>
    <p:sldId id="318" r:id="rId39"/>
    <p:sldId id="319" r:id="rId40"/>
    <p:sldId id="320" r:id="rId41"/>
    <p:sldId id="324" r:id="rId42"/>
    <p:sldId id="321" r:id="rId43"/>
    <p:sldId id="322" r:id="rId44"/>
    <p:sldId id="323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8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271" r:id="rId66"/>
    <p:sldId id="349" r:id="rId67"/>
    <p:sldId id="281" r:id="rId68"/>
    <p:sldId id="276" r:id="rId69"/>
    <p:sldId id="350" r:id="rId70"/>
    <p:sldId id="351" r:id="rId71"/>
    <p:sldId id="352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B5E"/>
    <a:srgbClr val="191B53"/>
    <a:srgbClr val="191B4F"/>
    <a:srgbClr val="191B4A"/>
    <a:srgbClr val="181A48"/>
    <a:srgbClr val="243063"/>
    <a:srgbClr val="000054"/>
    <a:srgbClr val="1B2349"/>
    <a:srgbClr val="1A1C47"/>
    <a:srgbClr val="1A1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8" autoAdjust="0"/>
    <p:restoredTop sz="90792" autoAdjust="0"/>
  </p:normalViewPr>
  <p:slideViewPr>
    <p:cSldViewPr snapToObjects="1">
      <p:cViewPr varScale="1">
        <p:scale>
          <a:sx n="63" d="100"/>
          <a:sy n="63" d="100"/>
        </p:scale>
        <p:origin x="-112" y="-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BB6C9-9EB7-3A4E-A583-884C369CBAAC}" type="datetimeFigureOut">
              <a:rPr lang="en-US" smtClean="0"/>
              <a:t>3/24/14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C3760-D758-6F4E-BB44-5AD29F8D3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4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38516-6C4E-5E40-ACF9-183F75650A9C}" type="datetimeFigureOut">
              <a:rPr lang="en-US" smtClean="0"/>
              <a:t>3/24/14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1E89A-8E65-C34A-8DD6-947F34FD4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5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Metaphore</a:t>
            </a:r>
            <a:r>
              <a:rPr lang="en-US" dirty="0" smtClean="0"/>
              <a:t>: computer</a:t>
            </a:r>
            <a:r>
              <a:rPr lang="en-US" baseline="0" dirty="0" smtClean="0"/>
              <a:t> hardware</a:t>
            </a:r>
          </a:p>
          <a:p>
            <a:r>
              <a:rPr lang="en-US" baseline="0" dirty="0" smtClean="0"/>
              <a:t>Parallel: Using multiple channels simultaneously such as visual and audio. Or visual, audio, and haptic.</a:t>
            </a:r>
          </a:p>
          <a:p>
            <a:r>
              <a:rPr lang="en-US" baseline="0" dirty="0" smtClean="0"/>
              <a:t>Sequential: Doing one thing at a time in series.</a:t>
            </a:r>
          </a:p>
          <a:p>
            <a:r>
              <a:rPr lang="en-US" baseline="0" dirty="0" smtClean="0"/>
              <a:t>Multi-threaded: Channel conflict—two audio sources both 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 the number of</a:t>
            </a:r>
            <a:r>
              <a:rPr lang="en-US" baseline="0" dirty="0" smtClean="0"/>
              <a:t> active inputs at each point in time (every output is an input somewhere). Only count at the interface of certain 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 artificial</a:t>
            </a:r>
            <a:r>
              <a:rPr lang="en-US" baseline="0" dirty="0" smtClean="0"/>
              <a:t> intelligence</a:t>
            </a:r>
          </a:p>
          <a:p>
            <a:r>
              <a:rPr lang="en-US" baseline="0" dirty="0" smtClean="0"/>
              <a:t>Perceive, think, act: finding the solution is often harder than executing the solution (perceive and think matter)</a:t>
            </a:r>
          </a:p>
          <a:p>
            <a:r>
              <a:rPr lang="en-US" dirty="0" smtClean="0"/>
              <a:t>Algorithmic Complexity: Executing</a:t>
            </a:r>
            <a:r>
              <a:rPr lang="en-US" baseline="0" dirty="0" smtClean="0"/>
              <a:t> the solution may take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Abstracts</a:t>
            </a:r>
            <a:r>
              <a:rPr lang="en-US" baseline="0" dirty="0" smtClean="0"/>
              <a:t> Perceive. There are two choices. A little strange all the same though since the simulator makes the final selection (randomly) when it is not resolved by priority.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5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a transition.</a:t>
            </a:r>
          </a:p>
          <a:p>
            <a:r>
              <a:rPr lang="en-US" baseline="0" dirty="0" smtClean="0"/>
              <a:t>Increment a counter in each time bucket if an actor is working. Otherwise leave it alone.</a:t>
            </a:r>
          </a:p>
          <a:p>
            <a:r>
              <a:rPr lang="en-US" baseline="0" dirty="0" smtClean="0"/>
              <a:t>Must measure per-actor back from fired transition over the duration.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Crude abstraction of algorithmic complexity. It took</a:t>
            </a:r>
            <a:r>
              <a:rPr lang="en-US" baseline="0" dirty="0" smtClean="0"/>
              <a:t> some amount of time to be ready to fire </a:t>
            </a:r>
            <a:r>
              <a:rPr lang="en-US" baseline="0" smtClean="0"/>
              <a:t>a transition.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causal</a:t>
            </a:r>
            <a:r>
              <a:rPr lang="en-US" baseline="0" dirty="0" smtClean="0"/>
              <a:t> relationship.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a transition fires, it looks back and marks where it was working.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schedules on the event simulator.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5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visual and input connection</a:t>
            </a:r>
            <a:r>
              <a:rPr lang="en-US" baseline="0" dirty="0" smtClean="0"/>
              <a:t> on MM to Payload GUI.  All of the actors is A and V only.  Add DATA channel between Payload GUI and UAV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Add visual channel to UAV operator and UAV. Add data channels between GUIs and UAV.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non-determinism</a:t>
            </a:r>
            <a:r>
              <a:rPr lang="en-US" baseline="0" dirty="0" smtClean="0"/>
              <a:t> in the enabled events in each actor so they have a choice. That models decisions workload.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enabled transitions are sent to the simulator. It resolves the choice on priority first, and the coin-flip if tie (or order of appearance in the table)’</a:t>
            </a:r>
          </a:p>
          <a:p>
            <a:r>
              <a:rPr lang="en-US" baseline="0" dirty="0" smtClean="0"/>
              <a:t>If you post the same transition, then the simulator sticks with it. If you post a new transition, then the simulator replaces your scheduled transition with the new transition.</a:t>
            </a:r>
          </a:p>
          <a:p>
            <a:r>
              <a:rPr lang="en-US" baseline="0" dirty="0" smtClean="0"/>
              <a:t>You can create models which loop infinitely without firing any transition (</a:t>
            </a:r>
            <a:r>
              <a:rPr lang="en-US" baseline="0" dirty="0" err="1" smtClean="0"/>
              <a:t>zeno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shrondingers</a:t>
            </a:r>
            <a:r>
              <a:rPr lang="en-US" baseline="0" dirty="0" smtClean="0"/>
              <a:t> cat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Metaphor:</a:t>
            </a:r>
            <a:r>
              <a:rPr lang="en-US" baseline="0" dirty="0" smtClean="0"/>
              <a:t> job shop</a:t>
            </a:r>
            <a:endParaRPr lang="en-US" dirty="0" smtClean="0"/>
          </a:p>
          <a:p>
            <a:r>
              <a:rPr lang="en-US" dirty="0" smtClean="0"/>
              <a:t>Constraints: order, which comes first, deadlines</a:t>
            </a:r>
          </a:p>
          <a:p>
            <a:r>
              <a:rPr lang="en-US" dirty="0" smtClean="0"/>
              <a:t>Operation</a:t>
            </a:r>
            <a:r>
              <a:rPr lang="en-US" baseline="0" dirty="0" smtClean="0"/>
              <a:t> Tempo: pacing and completion of tasks over time</a:t>
            </a:r>
          </a:p>
          <a:p>
            <a:r>
              <a:rPr lang="en-US" baseline="0" dirty="0" smtClean="0"/>
              <a:t>Fan-out: task neglect and required interaction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7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counts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Largely a measure of operation tempo: Sliding</a:t>
            </a:r>
            <a:r>
              <a:rPr lang="en-US" baseline="0" dirty="0" smtClean="0"/>
              <a:t> window that </a:t>
            </a:r>
            <a:r>
              <a:rPr lang="en-US" baseline="0" smtClean="0"/>
              <a:t>counts transitions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E89A-8E65-C34A-8DD6-947F34FD48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28800" y="3142113"/>
            <a:ext cx="6629400" cy="1470025"/>
          </a:xfrm>
        </p:spPr>
        <p:txBody>
          <a:bodyPr wrap="square">
            <a:noAutofit/>
          </a:bodyPr>
          <a:lstStyle>
            <a:lvl1pPr algn="r">
              <a:defRPr>
                <a:solidFill>
                  <a:srgbClr val="191B5E"/>
                </a:solidFill>
              </a:defRPr>
            </a:lvl1pPr>
          </a:lstStyle>
          <a:p>
            <a:pPr algn="r">
              <a:lnSpc>
                <a:spcPts val="4000"/>
              </a:lnSpc>
            </a:pPr>
            <a:r>
              <a:rPr lang="en-US" sz="4300" smtClean="0">
                <a:solidFill>
                  <a:srgbClr val="191B5E"/>
                </a:solidFill>
                <a:latin typeface="Calibri"/>
                <a:cs typeface="Calibri"/>
              </a:rPr>
              <a:t>Click to edit Master title style</a:t>
            </a:r>
            <a:endParaRPr lang="en-US" sz="4300" dirty="0">
              <a:solidFill>
                <a:srgbClr val="191B5E"/>
              </a:solidFill>
              <a:latin typeface="Calibri"/>
              <a:cs typeface="Calibri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669940" y="4800600"/>
            <a:ext cx="5788260" cy="1143000"/>
          </a:xfrm>
        </p:spPr>
        <p:txBody>
          <a:bodyPr>
            <a:normAutofit/>
          </a:bodyPr>
          <a:lstStyle>
            <a:lvl1pPr marL="0" indent="0" algn="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>
              <a:lnSpc>
                <a:spcPts val="2400"/>
              </a:lnSpc>
            </a:pPr>
            <a:r>
              <a:rPr lang="en-US" sz="2800" smtClean="0"/>
              <a:t>Click to edit Master subtitle style</a:t>
            </a:r>
            <a:endParaRPr lang="en-US" sz="2800" dirty="0"/>
          </a:p>
        </p:txBody>
      </p:sp>
      <p:pic>
        <p:nvPicPr>
          <p:cNvPr id="9" name="Picture 8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449682" cy="11256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66800" y="3124200"/>
            <a:ext cx="7391400" cy="0"/>
          </a:xfrm>
          <a:prstGeom prst="line">
            <a:avLst/>
          </a:prstGeom>
          <a:ln w="3175" cap="flat" cmpd="sng" algn="ctr">
            <a:solidFill>
              <a:srgbClr val="191B5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rgbClr val="191B5E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0" name="Picture 9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7" name="Picture 6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4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  <a:lvl2pPr>
              <a:defRPr>
                <a:solidFill>
                  <a:srgbClr val="191B5E"/>
                </a:solidFill>
              </a:defRPr>
            </a:lvl2pPr>
            <a:lvl3pPr>
              <a:defRPr>
                <a:solidFill>
                  <a:srgbClr val="191B5E"/>
                </a:solidFill>
              </a:defRPr>
            </a:lvl3pPr>
            <a:lvl4pPr>
              <a:defRPr>
                <a:solidFill>
                  <a:srgbClr val="191B5E"/>
                </a:solidFill>
              </a:defRPr>
            </a:lvl4pPr>
            <a:lvl5pPr>
              <a:defRPr>
                <a:solidFill>
                  <a:srgbClr val="191B5E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130175"/>
            <a:ext cx="8229600" cy="860425"/>
          </a:xfrm>
        </p:spPr>
        <p:txBody>
          <a:bodyPr>
            <a:normAutofit/>
          </a:bodyPr>
          <a:lstStyle>
            <a:lvl1pPr>
              <a:lnSpc>
                <a:spcPts val="4000"/>
              </a:lnSpc>
              <a:defRPr sz="4300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03D5-BFAE-BF45-A6DE-E2DC10F811E7}" type="datetimeFigureOut">
              <a:rPr lang="en-US" smtClean="0"/>
              <a:t>3/24/14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finalpp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7" y="1762980"/>
            <a:ext cx="3449682" cy="1125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07454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rgbClr val="191B5E"/>
                </a:solidFill>
              </a:defRPr>
            </a:lvl1pPr>
            <a:lvl2pPr>
              <a:defRPr sz="2400">
                <a:solidFill>
                  <a:srgbClr val="191B5E"/>
                </a:solidFill>
              </a:defRPr>
            </a:lvl2pPr>
            <a:lvl3pPr>
              <a:defRPr sz="2000">
                <a:solidFill>
                  <a:srgbClr val="191B5E"/>
                </a:solidFill>
              </a:defRPr>
            </a:lvl3pPr>
            <a:lvl4pPr>
              <a:defRPr sz="1800">
                <a:solidFill>
                  <a:srgbClr val="191B5E"/>
                </a:solidFill>
              </a:defRPr>
            </a:lvl4pPr>
            <a:lvl5pPr>
              <a:defRPr sz="1800">
                <a:solidFill>
                  <a:srgbClr val="191B5E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1" name="Picture 10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1B5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rgbClr val="191B5E"/>
                </a:solidFill>
              </a:defRPr>
            </a:lvl1pPr>
            <a:lvl2pPr>
              <a:defRPr sz="2000">
                <a:solidFill>
                  <a:srgbClr val="191B5E"/>
                </a:solidFill>
              </a:defRPr>
            </a:lvl2pPr>
            <a:lvl3pPr>
              <a:defRPr sz="1800">
                <a:solidFill>
                  <a:srgbClr val="191B5E"/>
                </a:solidFill>
              </a:defRPr>
            </a:lvl3pPr>
            <a:lvl4pPr>
              <a:defRPr sz="1600">
                <a:solidFill>
                  <a:srgbClr val="191B5E"/>
                </a:solidFill>
              </a:defRPr>
            </a:lvl4pPr>
            <a:lvl5pPr>
              <a:defRPr sz="1600">
                <a:solidFill>
                  <a:srgbClr val="191B5E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415925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13" name="Picture 12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990600"/>
            <a:ext cx="8229600" cy="1713"/>
          </a:xfrm>
          <a:prstGeom prst="line">
            <a:avLst/>
          </a:prstGeom>
          <a:ln w="3175" cap="flat" cmpd="sng" algn="ctr">
            <a:solidFill>
              <a:srgbClr val="1A1C4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9" name="Picture 8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5" name="Picture 4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0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191B5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rgbClr val="191B5E"/>
                </a:solidFill>
              </a:defRPr>
            </a:lvl1pPr>
            <a:lvl2pPr>
              <a:defRPr sz="2800">
                <a:solidFill>
                  <a:srgbClr val="191B5E"/>
                </a:solidFill>
              </a:defRPr>
            </a:lvl2pPr>
            <a:lvl3pPr>
              <a:defRPr sz="2400">
                <a:solidFill>
                  <a:srgbClr val="191B5E"/>
                </a:solidFill>
              </a:defRPr>
            </a:lvl3pPr>
            <a:lvl4pPr>
              <a:defRPr sz="2000">
                <a:solidFill>
                  <a:srgbClr val="191B5E"/>
                </a:solidFill>
              </a:defRPr>
            </a:lvl4pPr>
            <a:lvl5pPr>
              <a:defRPr sz="2000">
                <a:solidFill>
                  <a:srgbClr val="191B5E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191B5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24600"/>
            <a:ext cx="1524000" cy="442704"/>
          </a:xfrm>
          <a:prstGeom prst="rect">
            <a:avLst/>
          </a:prstGeom>
        </p:spPr>
      </p:pic>
      <p:pic>
        <p:nvPicPr>
          <p:cNvPr id="8" name="Picture 7" descr="logo-transpar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62896"/>
            <a:ext cx="1524000" cy="4427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03D5-BFAE-BF45-A6DE-E2DC10F811E7}" type="datetimeFigureOut">
              <a:rPr lang="en-US" smtClean="0"/>
              <a:t>3/24/14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CDB65-6EFA-E843-8801-691FF1BE9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-UAS_finalppt_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C-UAS_finalppt_1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2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Human Workload in Unmanned Arial Systems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05000" y="4724400"/>
            <a:ext cx="6553200" cy="1524000"/>
          </a:xfrm>
        </p:spPr>
        <p:txBody>
          <a:bodyPr>
            <a:noAutofit/>
          </a:bodyPr>
          <a:lstStyle/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Rovert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Ivie</a:t>
            </a:r>
            <a:r>
              <a:rPr lang="en-US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, Jared Moore, Mike Goodrich, and Eric Mercer</a:t>
            </a:r>
          </a:p>
          <a:p>
            <a:pPr lvl="0">
              <a:spcBef>
                <a:spcPts val="300"/>
              </a:spcBef>
              <a:buClr>
                <a:srgbClr val="6DB7D7"/>
              </a:buClr>
              <a:buSzPct val="25000"/>
            </a:pPr>
            <a:r>
              <a:rPr lang="en-US" b="1" dirty="0" smtClean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Brigham Young University</a:t>
            </a:r>
            <a:endParaRPr lang="en-US" b="1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8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6009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4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5"/>
            <a:ext cx="10668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669375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69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5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3048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43535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463095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8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2767"/>
              </p:ext>
            </p:extLst>
          </p:nvPr>
        </p:nvGraphicFramePr>
        <p:xfrm>
          <a:off x="304798" y="4780059"/>
          <a:ext cx="8610602" cy="7673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5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6" name="Rectangle 65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32" name="Rectangle 131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152577"/>
              </p:ext>
            </p:extLst>
          </p:nvPr>
        </p:nvGraphicFramePr>
        <p:xfrm>
          <a:off x="304798" y="477012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6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6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3505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9" name="Rectangle 68"/>
          <p:cNvSpPr/>
          <p:nvPr/>
        </p:nvSpPr>
        <p:spPr>
          <a:xfrm>
            <a:off x="3505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968672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55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4" name="Table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86550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8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48" name="Rectangle 14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152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16002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1600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47831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27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5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05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5066"/>
            <a:ext cx="990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57914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70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77" name="Rectangle 7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68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54839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4191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981200" y="9995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1905000" y="33505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27135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0" name="Straight Connector 79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124200" y="990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94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4648200" y="25908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6" name="Rectangle 105"/>
          <p:cNvSpPr/>
          <p:nvPr/>
        </p:nvSpPr>
        <p:spPr>
          <a:xfrm>
            <a:off x="4648200" y="3124200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86" name="Rectangle 85"/>
          <p:cNvSpPr/>
          <p:nvPr/>
        </p:nvSpPr>
        <p:spPr>
          <a:xfrm>
            <a:off x="5791200" y="1524000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191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661202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0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46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6" name="Rectangle 95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5791200" y="15284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57912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7912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150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150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433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50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69847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1" name="Straight Connector 100"/>
          <p:cNvCxnSpPr/>
          <p:nvPr/>
        </p:nvCxnSpPr>
        <p:spPr>
          <a:xfrm>
            <a:off x="5715000" y="1524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715000" y="1524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6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99" name="Rectangle 98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31543"/>
              </p:ext>
            </p:extLst>
          </p:nvPr>
        </p:nvGraphicFramePr>
        <p:xfrm>
          <a:off x="304798" y="4800600"/>
          <a:ext cx="8610602" cy="11635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74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482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1" name="Rectangle 100"/>
          <p:cNvSpPr/>
          <p:nvPr/>
        </p:nvSpPr>
        <p:spPr>
          <a:xfrm>
            <a:off x="4648200" y="3128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02" name="Rectangle 101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3" name="Rectangle 102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648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98295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6" name="Straight Connector 105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0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86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387"/>
          <a:stretch/>
        </p:blipFill>
        <p:spPr>
          <a:xfrm>
            <a:off x="0" y="11786"/>
            <a:ext cx="9144000" cy="68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9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69098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>
            <a:off x="5334000" y="17503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4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09" name="Rectangle 108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48200" y="3128665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4648200" y="2590800"/>
            <a:ext cx="685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</a:t>
            </a:r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4" name="Rectangle 103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08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81200" y="30569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3429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1905000" y="33528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24200" y="9995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1242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648200" y="33550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8200" y="31286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334000" y="22882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334000" y="20618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724400" y="2590800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724400" y="30435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24400" y="3576935"/>
            <a:ext cx="609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40541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4" name="Straight Connector 113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334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4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581400" y="1528465"/>
            <a:ext cx="16764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99196"/>
              </p:ext>
            </p:extLst>
          </p:nvPr>
        </p:nvGraphicFramePr>
        <p:xfrm>
          <a:off x="304798" y="4800600"/>
          <a:ext cx="8610602" cy="82296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8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1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581400" y="990600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581400" y="1981201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410200" y="14478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1066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76634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7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03893"/>
              </p:ext>
            </p:extLst>
          </p:nvPr>
        </p:nvGraphicFramePr>
        <p:xfrm>
          <a:off x="304798" y="4800600"/>
          <a:ext cx="8610602" cy="7977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9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6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3639"/>
              </p:ext>
            </p:extLst>
          </p:nvPr>
        </p:nvGraphicFramePr>
        <p:xfrm>
          <a:off x="304798" y="4800600"/>
          <a:ext cx="8610602" cy="1188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1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7620000" y="9950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6200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477000" y="3662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8" name="Rectangle 167"/>
          <p:cNvSpPr/>
          <p:nvPr/>
        </p:nvSpPr>
        <p:spPr>
          <a:xfrm>
            <a:off x="6477000" y="25952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061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9950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5908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9906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5952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9906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9950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</a:t>
            </a:r>
            <a:r>
              <a:rPr lang="en-US" sz="2400" dirty="0"/>
              <a:t>5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4290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5952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9906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4388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4388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9995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5818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0390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0524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5818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5284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7526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5329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19767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7548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221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995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821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595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528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754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2860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1242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38862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3505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1420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5814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9950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9950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590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0480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128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355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590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590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 flipV="1">
            <a:off x="6477000" y="3888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477000" y="3662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7526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9906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4433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0574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514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990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990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0574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2837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477000" y="33505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553200" y="25818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553200" y="30301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553200" y="3639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6553200" y="4096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3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00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533400" y="2285999"/>
            <a:ext cx="8229600" cy="19812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How can we reduce the number of operators and manage workload through better interfaces and increased autonomy?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779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905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676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2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133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133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133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34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362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3622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133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362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90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5908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62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590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05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819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105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8194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90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105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819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1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34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0480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819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6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334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562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276600" y="5181600"/>
            <a:ext cx="2286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048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8</a:t>
            </a:r>
            <a:r>
              <a:rPr lang="en-US" sz="2400" dirty="0" smtClean="0"/>
              <a:t> fired transitions</a:t>
            </a:r>
            <a:endParaRPr lang="en-US" sz="24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562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5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20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276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828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</a:t>
            </a:r>
            <a:r>
              <a:rPr lang="en-US" sz="2400" dirty="0" smtClean="0"/>
              <a:t>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276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0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057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2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Team Graph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859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33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286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733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4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9624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9624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6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7432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9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4196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9718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4196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5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2004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0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Workload in Model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620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77000" y="39668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477000" y="2900065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334000" y="23666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334000" y="12998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905000" y="29000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05200" y="12998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57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57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000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81200" y="12954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81200" y="17436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81400" y="17436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1400" y="13043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81200" y="33438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724400" y="33572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24400" y="28866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18332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8377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81400" y="22815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5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5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578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57800" y="20596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40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340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05000" y="25908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48200" y="34290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5000" y="4191000"/>
            <a:ext cx="457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6482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46482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0" idx="1"/>
          </p:cNvCxnSpPr>
          <p:nvPr/>
        </p:nvCxnSpPr>
        <p:spPr>
          <a:xfrm flipV="1">
            <a:off x="1905000" y="36553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4724400" y="3446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724400" y="38862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00800" y="3433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400800" y="3659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400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400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6477000" y="4193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477000" y="3966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34000" y="20574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410200" y="12954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410200" y="17481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23622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0200" y="28194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438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5438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543800" y="25885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477000" y="36553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553200" y="2886668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553200" y="33349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553200" y="39445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553200" y="4401736"/>
            <a:ext cx="10668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8768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429000" y="5410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 Active Inputs</a:t>
            </a:r>
            <a:endParaRPr lang="en-US" sz="24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8768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2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200400" y="13716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Temporal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5410200" y="3429000"/>
            <a:ext cx="2667000" cy="2590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Cognitive</a:t>
            </a:r>
            <a:endParaRPr lang="en-US" sz="2800" dirty="0"/>
          </a:p>
        </p:txBody>
      </p:sp>
      <p:sp>
        <p:nvSpPr>
          <p:cNvPr id="5" name="Oval 4"/>
          <p:cNvSpPr/>
          <p:nvPr/>
        </p:nvSpPr>
        <p:spPr>
          <a:xfrm>
            <a:off x="990600" y="3429000"/>
            <a:ext cx="2667000" cy="259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20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7620000" y="1147465"/>
            <a:ext cx="8382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77000" y="10668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6477000" y="27476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66" name="Rectangle 165"/>
          <p:cNvSpPr/>
          <p:nvPr/>
        </p:nvSpPr>
        <p:spPr>
          <a:xfrm>
            <a:off x="5334000" y="2214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HELLO</a:t>
            </a:r>
            <a:endParaRPr lang="en-US" sz="2400" dirty="0"/>
          </a:p>
        </p:txBody>
      </p:sp>
      <p:sp>
        <p:nvSpPr>
          <p:cNvPr id="167" name="Rectangle 166"/>
          <p:cNvSpPr/>
          <p:nvPr/>
        </p:nvSpPr>
        <p:spPr>
          <a:xfrm>
            <a:off x="5334000" y="11474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SPEAK</a:t>
            </a:r>
            <a:endParaRPr lang="en-US" sz="2400" dirty="0"/>
          </a:p>
        </p:txBody>
      </p:sp>
      <p:sp>
        <p:nvSpPr>
          <p:cNvPr id="151" name="Rectangle 150"/>
          <p:cNvSpPr/>
          <p:nvPr/>
        </p:nvSpPr>
        <p:spPr>
          <a:xfrm>
            <a:off x="4191000" y="27432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3048000" y="11430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6" name="Rectangle 75"/>
          <p:cNvSpPr/>
          <p:nvPr/>
        </p:nvSpPr>
        <p:spPr>
          <a:xfrm>
            <a:off x="1905000" y="2747665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905000" y="11430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63" name="Rectangle 62"/>
          <p:cNvSpPr/>
          <p:nvPr/>
        </p:nvSpPr>
        <p:spPr>
          <a:xfrm>
            <a:off x="3505200" y="1147466"/>
            <a:ext cx="18288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4196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11430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1959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5957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7293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200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743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21291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6002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1143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4290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290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257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257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648200" y="2747665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5720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5720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981200" y="1143000"/>
            <a:ext cx="14478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81200" y="1591269"/>
            <a:ext cx="14478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581400" y="1591269"/>
            <a:ext cx="1752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581400" y="1151932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981200" y="27342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1981200" y="3191468"/>
            <a:ext cx="21336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724400" y="3204865"/>
            <a:ext cx="16764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724400" y="2734268"/>
            <a:ext cx="16764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05200" y="1680865"/>
            <a:ext cx="18288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19" name="Straight Connector 118"/>
          <p:cNvCxnSpPr>
            <a:endCxn id="107" idx="1"/>
          </p:cNvCxnSpPr>
          <p:nvPr/>
        </p:nvCxnSpPr>
        <p:spPr>
          <a:xfrm>
            <a:off x="1905000" y="19050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581400" y="1685333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581400" y="2129135"/>
            <a:ext cx="16764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endCxn id="107" idx="1"/>
          </p:cNvCxnSpPr>
          <p:nvPr/>
        </p:nvCxnSpPr>
        <p:spPr>
          <a:xfrm flipH="1" flipV="1">
            <a:off x="3505200" y="19072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1"/>
          </p:cNvCxnSpPr>
          <p:nvPr/>
        </p:nvCxnSpPr>
        <p:spPr>
          <a:xfrm flipV="1">
            <a:off x="35052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1905000" y="13738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905000" y="11474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1905000" y="29740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905000" y="27476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257800" y="1680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5257800" y="1907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3340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340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05000" y="2438400"/>
            <a:ext cx="3429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4648200" y="3276600"/>
            <a:ext cx="18288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3434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905000" y="4038600"/>
            <a:ext cx="5715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46482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46482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endCxn id="149" idx="1"/>
          </p:cNvCxnSpPr>
          <p:nvPr/>
        </p:nvCxnSpPr>
        <p:spPr>
          <a:xfrm flipV="1">
            <a:off x="1905000" y="3502968"/>
            <a:ext cx="27432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724400" y="32944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4724400" y="3733800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1800" y="11474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2971800" y="11474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267200" y="27432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267200" y="3200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114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114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400800" y="3281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400800" y="3507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400800" y="27432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6400800" y="27432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334000" y="1905000"/>
            <a:ext cx="2286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10200" y="1143000"/>
            <a:ext cx="2133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410200" y="1595736"/>
            <a:ext cx="2133600" cy="44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410200" y="2209800"/>
            <a:ext cx="2133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410200" y="26670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620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543800" y="11430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543800" y="11430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543800" y="2209800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7543800" y="2436168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16786"/>
              </p:ext>
            </p:extLst>
          </p:nvPr>
        </p:nvGraphicFramePr>
        <p:xfrm>
          <a:off x="304798" y="4693920"/>
          <a:ext cx="8610602" cy="1097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3" name="Straight Connector 112"/>
          <p:cNvCxnSpPr/>
          <p:nvPr/>
        </p:nvCxnSpPr>
        <p:spPr>
          <a:xfrm flipV="1">
            <a:off x="6477000" y="3502968"/>
            <a:ext cx="1143000" cy="446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60198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 Enabled Transitions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36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Connector 118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096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5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1905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09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0480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3048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905000" y="2893367"/>
            <a:ext cx="1143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76" name="Rectangle 175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77" name="Straight Arrow Connector 176"/>
          <p:cNvCxnSpPr/>
          <p:nvPr/>
        </p:nvCxnSpPr>
        <p:spPr>
          <a:xfrm>
            <a:off x="1905000" y="4569767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381000" y="33461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80" name="TextBox 179"/>
          <p:cNvSpPr txBox="1"/>
          <p:nvPr/>
        </p:nvSpPr>
        <p:spPr>
          <a:xfrm>
            <a:off x="457200" y="1745902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262655" y="38795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2" name="TextBox 181"/>
          <p:cNvSpPr txBox="1"/>
          <p:nvPr/>
        </p:nvSpPr>
        <p:spPr>
          <a:xfrm>
            <a:off x="1262655" y="33505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295400" y="2893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4" name="TextBox 183"/>
          <p:cNvSpPr txBox="1"/>
          <p:nvPr/>
        </p:nvSpPr>
        <p:spPr>
          <a:xfrm>
            <a:off x="1273365" y="2279302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1273365" y="1750367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86" name="TextBox 185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87" name="Straight Connector 186"/>
          <p:cNvCxnSpPr/>
          <p:nvPr/>
        </p:nvCxnSpPr>
        <p:spPr>
          <a:xfrm>
            <a:off x="6477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6705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934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7162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7391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620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1981200" y="1299866"/>
            <a:ext cx="990600" cy="44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81200" y="1741436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981200" y="2884435"/>
            <a:ext cx="10668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1981200" y="3346102"/>
            <a:ext cx="10668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905000" y="2055167"/>
            <a:ext cx="11430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1905000" y="15240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 flipV="1">
            <a:off x="1905000" y="3124200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905000" y="2897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905000" y="2588567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105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334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5562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5791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19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248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733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962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191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4419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4648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4876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2362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25908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8194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3048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276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35052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9050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2133600" y="4493567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905000" y="4188767"/>
            <a:ext cx="1143000" cy="223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905000" y="3655367"/>
            <a:ext cx="1143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1905000" y="510540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905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2954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Working over 2 time units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048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3048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3048000" y="5105400"/>
            <a:ext cx="45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371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Nothing Fired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05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505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505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1600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981200" y="1743669"/>
            <a:ext cx="990600" cy="4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1981200" y="2886668"/>
            <a:ext cx="15240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981200" y="3343868"/>
            <a:ext cx="1524000" cy="178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05000" y="2590800"/>
            <a:ext cx="16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1905000" y="41910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905000" y="3657600"/>
            <a:ext cx="1600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6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Event Simulator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48400" y="1524000"/>
            <a:ext cx="1828800" cy="243374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Alice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219200" y="4876800"/>
            <a:ext cx="6858000" cy="1143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Discrete Event</a:t>
            </a:r>
          </a:p>
          <a:p>
            <a:pPr algn="ctr"/>
            <a:r>
              <a:rPr lang="en-US" sz="2800" dirty="0" smtClean="0"/>
              <a:t>Simulator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219200" y="1524000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048000" y="1609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699146" y="12147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048000" y="1990130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99146" y="160020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048000" y="2967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13746" y="2586335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</a:t>
            </a:r>
            <a:endParaRPr lang="en-US" sz="2400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3048000" y="3348335"/>
            <a:ext cx="32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13746" y="2962870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Audio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76400" y="3957741"/>
            <a:ext cx="0" cy="9190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620000" y="3957741"/>
            <a:ext cx="0" cy="923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85800" y="4110335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Events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7543800" y="4114800"/>
            <a:ext cx="104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1" name="Straight Connector 20"/>
          <p:cNvCxnSpPr>
            <a:stCxn id="31" idx="0"/>
          </p:cNvCxnSpPr>
          <p:nvPr/>
        </p:nvCxnSpPr>
        <p:spPr>
          <a:xfrm flipV="1">
            <a:off x="4648200" y="4419600"/>
            <a:ext cx="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5146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14600" y="3957741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648200" y="4419600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781800" y="3962400"/>
            <a:ext cx="0" cy="4618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00400" y="40341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Update on Event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86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3505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9050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505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3505200" y="5105400"/>
            <a:ext cx="685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9050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3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10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1910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29" name="Rectangle 128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981200" y="1304332"/>
            <a:ext cx="990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59" name="Straight Connector 158"/>
          <p:cNvCxnSpPr>
            <a:endCxn id="158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8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8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1905000" y="4191000"/>
            <a:ext cx="2286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1905000" y="3655368"/>
            <a:ext cx="2286000" cy="2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3124200" y="12954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/>
          <p:nvPr/>
        </p:nvCxnSpPr>
        <p:spPr>
          <a:xfrm rot="10800000" flipH="1" flipV="1">
            <a:off x="3505200" y="2059633"/>
            <a:ext cx="685800" cy="1066800"/>
          </a:xfrm>
          <a:prstGeom prst="curvedConnector5">
            <a:avLst>
              <a:gd name="adj1" fmla="val -33333"/>
              <a:gd name="adj2" fmla="val 50000"/>
              <a:gd name="adj3" fmla="val 133333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9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Workload in Model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82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514600" y="5410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F81BD"/>
                </a:solidFill>
              </a:rPr>
              <a:t>Nothing Fired</a:t>
            </a:r>
            <a:endParaRPr lang="en-US" sz="2400" dirty="0">
              <a:solidFill>
                <a:srgbClr val="4F81BD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6482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191000" y="47244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191000" y="10668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514600" y="5710535"/>
            <a:ext cx="3810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Working over 2 time units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648200" y="29000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4648200" y="3433465"/>
            <a:ext cx="11430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5791200" y="18332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SAD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5791200" y="1299865"/>
            <a:ext cx="11430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4648200" y="12192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4191000" y="2895600"/>
            <a:ext cx="4572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7" name="Rectangle 126"/>
          <p:cNvSpPr/>
          <p:nvPr/>
        </p:nvSpPr>
        <p:spPr>
          <a:xfrm>
            <a:off x="3048000" y="1295400"/>
            <a:ext cx="4572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8" name="Rectangle 127"/>
          <p:cNvSpPr/>
          <p:nvPr/>
        </p:nvSpPr>
        <p:spPr>
          <a:xfrm>
            <a:off x="1905000" y="2895600"/>
            <a:ext cx="2286000" cy="4527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5791200" y="1219200"/>
            <a:ext cx="0" cy="365760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1905000" y="1295400"/>
            <a:ext cx="1143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131" name="Rectangle 130"/>
          <p:cNvSpPr/>
          <p:nvPr/>
        </p:nvSpPr>
        <p:spPr>
          <a:xfrm>
            <a:off x="3505200" y="1299866"/>
            <a:ext cx="2286000" cy="45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05000" y="45720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905000" y="12954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81000" y="3348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7200" y="17481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262655" y="3881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62655" y="3352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295400" y="2895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273365" y="22815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273365" y="1752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1306110" y="12954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6477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705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934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162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91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620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4290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34290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715000" y="12954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715000" y="12954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981200" y="1295400"/>
            <a:ext cx="990600" cy="89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81200" y="1743669"/>
            <a:ext cx="990600" cy="133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581400" y="1748134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581400" y="1299866"/>
            <a:ext cx="2133600" cy="4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1981200" y="2886668"/>
            <a:ext cx="2133600" cy="267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981200" y="3361732"/>
            <a:ext cx="21336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3505200" y="1833265"/>
            <a:ext cx="2286000" cy="45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WAVE</a:t>
            </a:r>
            <a:endParaRPr lang="en-US" sz="2400" dirty="0"/>
          </a:p>
        </p:txBody>
      </p:sp>
      <p:cxnSp>
        <p:nvCxnSpPr>
          <p:cNvPr id="160" name="Straight Connector 159"/>
          <p:cNvCxnSpPr>
            <a:endCxn id="159" idx="1"/>
          </p:cNvCxnSpPr>
          <p:nvPr/>
        </p:nvCxnSpPr>
        <p:spPr>
          <a:xfrm>
            <a:off x="1905000" y="2057400"/>
            <a:ext cx="1600200" cy="22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581400" y="1833265"/>
            <a:ext cx="2133600" cy="44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3581400" y="2286000"/>
            <a:ext cx="2133600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159" idx="1"/>
          </p:cNvCxnSpPr>
          <p:nvPr/>
        </p:nvCxnSpPr>
        <p:spPr>
          <a:xfrm flipH="1" flipV="1">
            <a:off x="3505200" y="2059633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9" idx="1"/>
          </p:cNvCxnSpPr>
          <p:nvPr/>
        </p:nvCxnSpPr>
        <p:spPr>
          <a:xfrm flipV="1">
            <a:off x="3505200" y="18332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 flipV="1">
            <a:off x="1905000" y="15262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1905000" y="12998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1905000" y="3126433"/>
            <a:ext cx="76200" cy="2263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1905000" y="2900065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905000" y="2590800"/>
            <a:ext cx="3886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5105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334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5562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791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019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248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3733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962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191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419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648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4876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362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5908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28194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048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276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35052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9050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2133600" y="4495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1905000" y="41910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905000" y="3657600"/>
            <a:ext cx="2743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2971800" y="1299866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971800" y="1299866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41148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1148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4572000" y="28956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4572000" y="28956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124200" y="1304332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3124200" y="1752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4267200" y="28956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4267200" y="3352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4648200" y="3659832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4648200" y="3433464"/>
            <a:ext cx="76200" cy="2263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5715000" y="1828800"/>
            <a:ext cx="152400" cy="44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5715000" y="1828800"/>
            <a:ext cx="15240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8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Resolving Non-determinism</a:t>
            </a:r>
            <a:endParaRPr lang="en-US" dirty="0"/>
          </a:p>
        </p:txBody>
      </p:sp>
      <p:sp>
        <p:nvSpPr>
          <p:cNvPr id="52" name="Isosceles Triangle 51"/>
          <p:cNvSpPr/>
          <p:nvPr/>
        </p:nvSpPr>
        <p:spPr>
          <a:xfrm>
            <a:off x="2857059" y="2309611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2" idx="4"/>
            <a:endCxn id="64" idx="4"/>
          </p:cNvCxnSpPr>
          <p:nvPr/>
        </p:nvCxnSpPr>
        <p:spPr>
          <a:xfrm>
            <a:off x="4847156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2" idx="2"/>
            <a:endCxn id="64" idx="2"/>
          </p:cNvCxnSpPr>
          <p:nvPr/>
        </p:nvCxnSpPr>
        <p:spPr>
          <a:xfrm>
            <a:off x="2857059" y="3989997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603570" y="4265888"/>
            <a:ext cx="2224601" cy="1360929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828170" y="1629085"/>
            <a:ext cx="2720487" cy="2636804"/>
          </a:xfrm>
          <a:prstGeom prst="line">
            <a:avLst/>
          </a:prstGeom>
          <a:ln w="381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828170" y="1629085"/>
            <a:ext cx="3629612" cy="2636805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828170" y="2126346"/>
            <a:ext cx="4193380" cy="2139541"/>
          </a:xfrm>
          <a:prstGeom prst="line">
            <a:avLst/>
          </a:prstGeom>
          <a:ln w="38100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828170" y="1694513"/>
            <a:ext cx="4193380" cy="2571376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828170" y="1629085"/>
            <a:ext cx="3099289" cy="2636803"/>
          </a:xfrm>
          <a:prstGeom prst="line">
            <a:avLst/>
          </a:prstGeom>
          <a:ln w="38100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28170" y="1629085"/>
            <a:ext cx="2431220" cy="263680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28170" y="2584351"/>
            <a:ext cx="4193380" cy="1681536"/>
          </a:xfrm>
          <a:prstGeom prst="line">
            <a:avLst/>
          </a:prstGeom>
          <a:ln w="381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2" idx="0"/>
            <a:endCxn id="64" idx="0"/>
          </p:cNvCxnSpPr>
          <p:nvPr/>
        </p:nvCxnSpPr>
        <p:spPr>
          <a:xfrm>
            <a:off x="3852108" y="2309611"/>
            <a:ext cx="1945665" cy="986602"/>
          </a:xfrm>
          <a:prstGeom prst="line">
            <a:avLst/>
          </a:prstGeom>
          <a:ln w="762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Isosceles Triangle 63"/>
          <p:cNvSpPr/>
          <p:nvPr/>
        </p:nvSpPr>
        <p:spPr>
          <a:xfrm>
            <a:off x="4802724" y="3296213"/>
            <a:ext cx="1990097" cy="1680387"/>
          </a:xfrm>
          <a:prstGeom prst="triangle">
            <a:avLst/>
          </a:prstGeom>
          <a:noFill/>
          <a:ln w="76200" cap="sq" cmpd="sng">
            <a:solidFill>
              <a:schemeClr val="tx1"/>
            </a:solidFill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2400" y="5486401"/>
            <a:ext cx="3498752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943600" y="1253266"/>
            <a:ext cx="251460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Executions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48200" y="4207001"/>
            <a:ext cx="2181710" cy="46166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7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410200" y="3352800"/>
            <a:ext cx="16764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886200" y="1752600"/>
            <a:ext cx="1524000" cy="205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133600" y="2590800"/>
            <a:ext cx="1752600" cy="121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Workload Extremes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33600" y="1676400"/>
            <a:ext cx="0" cy="2514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28800" y="3810000"/>
            <a:ext cx="556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590800"/>
            <a:ext cx="1752600" cy="44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886200" y="1752600"/>
            <a:ext cx="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886200" y="1752600"/>
            <a:ext cx="1524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410200" y="3352800"/>
            <a:ext cx="1676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6200" y="38862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81000" y="2133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Workload</a:t>
            </a:r>
            <a:endParaRPr lang="en-US" sz="2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410200" y="1752600"/>
            <a:ext cx="0" cy="1600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38400" y="28956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Cumulative Workload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600" y="5105400"/>
            <a:ext cx="8077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Find Paths that Max/Min Cumulative Workload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574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dome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0133" y="609600"/>
            <a:ext cx="233406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WiSAR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97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Parent Search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0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7400" y="1219200"/>
            <a:ext cx="2819400" cy="4876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Team Graph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533400" y="3733800"/>
            <a:ext cx="762000" cy="21631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Parent Search</a:t>
            </a:r>
            <a:endParaRPr lang="en-US" sz="2400" dirty="0"/>
          </a:p>
        </p:txBody>
      </p:sp>
      <p:sp>
        <p:nvSpPr>
          <p:cNvPr id="118" name="Rectangle 117"/>
          <p:cNvSpPr/>
          <p:nvPr/>
        </p:nvSpPr>
        <p:spPr>
          <a:xfrm>
            <a:off x="5867400" y="1905000"/>
            <a:ext cx="1524000" cy="13196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sp>
        <p:nvSpPr>
          <p:cNvPr id="120" name="Rectangle 119"/>
          <p:cNvSpPr/>
          <p:nvPr/>
        </p:nvSpPr>
        <p:spPr>
          <a:xfrm>
            <a:off x="7924800" y="1905000"/>
            <a:ext cx="762000" cy="396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UAV</a:t>
            </a:r>
            <a:endParaRPr lang="en-US" sz="2400" dirty="0"/>
          </a:p>
        </p:txBody>
      </p:sp>
      <p:sp>
        <p:nvSpPr>
          <p:cNvPr id="121" name="Rectangle 120"/>
          <p:cNvSpPr/>
          <p:nvPr/>
        </p:nvSpPr>
        <p:spPr>
          <a:xfrm>
            <a:off x="3810000" y="1676400"/>
            <a:ext cx="1515068" cy="104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Payload Operator</a:t>
            </a:r>
            <a:endParaRPr lang="en-US" sz="2400" dirty="0"/>
          </a:p>
        </p:txBody>
      </p:sp>
      <p:sp>
        <p:nvSpPr>
          <p:cNvPr id="122" name="Rectangle 121"/>
          <p:cNvSpPr/>
          <p:nvPr/>
        </p:nvSpPr>
        <p:spPr>
          <a:xfrm>
            <a:off x="3810000" y="4800600"/>
            <a:ext cx="1515068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UAV Operator</a:t>
            </a:r>
            <a:endParaRPr lang="en-US" sz="2400" dirty="0"/>
          </a:p>
        </p:txBody>
      </p:sp>
      <p:sp>
        <p:nvSpPr>
          <p:cNvPr id="123" name="Rectangle 122"/>
          <p:cNvSpPr/>
          <p:nvPr/>
        </p:nvSpPr>
        <p:spPr>
          <a:xfrm>
            <a:off x="1828800" y="1702369"/>
            <a:ext cx="1447800" cy="4194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Mission Manager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5867400" y="4267201"/>
            <a:ext cx="1524000" cy="1295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dirty="0" smtClean="0"/>
              <a:t>Operator</a:t>
            </a:r>
          </a:p>
          <a:p>
            <a:pPr algn="ctr"/>
            <a:r>
              <a:rPr lang="en-US" sz="2400" dirty="0" smtClean="0"/>
              <a:t>GUI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25068" y="5715000"/>
            <a:ext cx="25997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068" y="4876800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334000" y="51816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334000" y="5486400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334000" y="446405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0" y="47961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334000" y="5100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91400" y="51054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391400" y="4719935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334000" y="19856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5342932" y="22904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42932" y="25952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342932" y="19050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2932" y="2209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334000" y="1600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91400" y="2290465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91400" y="1905000"/>
            <a:ext cx="533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276600" y="3124200"/>
            <a:ext cx="25908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267200" y="27387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267668" y="20618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3276600" y="23666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276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267668" y="1676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2766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2855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2855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2766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1295400" y="5186065"/>
            <a:ext cx="5423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1304332" y="5490865"/>
            <a:ext cx="533400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304332" y="5105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295400" y="48006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</a:t>
            </a:r>
            <a:endParaRPr lang="en-US" sz="2400" dirty="0"/>
          </a:p>
        </p:txBody>
      </p:sp>
      <p:sp>
        <p:nvSpPr>
          <p:cNvPr id="133" name="Rectangle 132"/>
          <p:cNvSpPr/>
          <p:nvPr/>
        </p:nvSpPr>
        <p:spPr>
          <a:xfrm>
            <a:off x="533400" y="1676400"/>
            <a:ext cx="762000" cy="1600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Events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33" idx="2"/>
            <a:endCxn id="75" idx="0"/>
          </p:cNvCxnSpPr>
          <p:nvPr/>
        </p:nvCxnSpPr>
        <p:spPr>
          <a:xfrm>
            <a:off x="914400" y="3276600"/>
            <a:ext cx="0" cy="457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24600" y="1219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ABSTRACTION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24600" y="5634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V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9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09482"/>
              </p:ext>
            </p:extLst>
          </p:nvPr>
        </p:nvGraphicFramePr>
        <p:xfrm>
          <a:off x="457200" y="2072640"/>
          <a:ext cx="8229600" cy="3108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Actor 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States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Number of Transitions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Parent 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Mission 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Payload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UAV</a:t>
                      </a:r>
                      <a:r>
                        <a:rPr lang="en-US" sz="2400" baseline="0" dirty="0" smtClean="0"/>
                        <a:t> Operator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80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WiSAR</a:t>
            </a:r>
            <a:r>
              <a:rPr lang="en-US" dirty="0" smtClean="0"/>
              <a:t> Model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9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ingleSight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Target Spotted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6600" y="13716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Resource</a:t>
            </a:r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Decision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572000" y="2228850"/>
            <a:ext cx="1752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572000" y="19240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572000" y="16192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rashLand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9144000" cy="4819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Battery Failure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6600" y="12954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Resource</a:t>
            </a:r>
          </a:p>
          <a:p>
            <a:r>
              <a:rPr lang="en-US" sz="2000" dirty="0" smtClean="0"/>
              <a:t>Temporal</a:t>
            </a:r>
          </a:p>
          <a:p>
            <a:r>
              <a:rPr lang="en-US" sz="2000" dirty="0" smtClean="0"/>
              <a:t>Decision</a:t>
            </a:r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572000" y="2152650"/>
            <a:ext cx="1752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4572000" y="1847850"/>
            <a:ext cx="1752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572000" y="1543050"/>
            <a:ext cx="1752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33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Role Graph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2000" y="2366859"/>
            <a:ext cx="1828800" cy="243374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/>
              <a:t>Bob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90800" y="2443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590800" y="2824059"/>
            <a:ext cx="1143000" cy="8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2946" y="20575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622946" y="244305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Ao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590800" y="3805729"/>
            <a:ext cx="1143000" cy="4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43200" y="3429194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</a:t>
            </a:r>
            <a:endParaRPr lang="en-US" sz="24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590800" y="4191194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43200" y="3805729"/>
            <a:ext cx="133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</a:t>
            </a:r>
            <a:endParaRPr lang="en-US" sz="2400" dirty="0"/>
          </a:p>
        </p:txBody>
      </p:sp>
      <p:sp>
        <p:nvSpPr>
          <p:cNvPr id="53" name="Oval 52"/>
          <p:cNvSpPr/>
          <p:nvPr/>
        </p:nvSpPr>
        <p:spPr>
          <a:xfrm>
            <a:off x="4800600" y="3586059"/>
            <a:ext cx="1219200" cy="533400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239000" y="3594989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WAVE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6019800" y="5786735"/>
            <a:ext cx="1219200" cy="537865"/>
          </a:xfrm>
          <a:prstGeom prst="ellips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SPEAK</a:t>
            </a:r>
            <a:endParaRPr lang="en-US" dirty="0"/>
          </a:p>
        </p:txBody>
      </p:sp>
      <p:cxnSp>
        <p:nvCxnSpPr>
          <p:cNvPr id="62" name="Curved Connector 61"/>
          <p:cNvCxnSpPr>
            <a:stCxn id="53" idx="0"/>
            <a:endCxn id="65" idx="0"/>
          </p:cNvCxnSpPr>
          <p:nvPr/>
        </p:nvCxnSpPr>
        <p:spPr>
          <a:xfrm rot="16200000" flipH="1">
            <a:off x="6624935" y="2371324"/>
            <a:ext cx="8930" cy="2438400"/>
          </a:xfrm>
          <a:prstGeom prst="curvedConnector3">
            <a:avLst>
              <a:gd name="adj1" fmla="val -88925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65" idx="4"/>
            <a:endCxn id="53" idx="4"/>
          </p:cNvCxnSpPr>
          <p:nvPr/>
        </p:nvCxnSpPr>
        <p:spPr>
          <a:xfrm rot="5400000" flipH="1">
            <a:off x="6622702" y="2906957"/>
            <a:ext cx="13395" cy="2438400"/>
          </a:xfrm>
          <a:prstGeom prst="curvedConnector3">
            <a:avLst>
              <a:gd name="adj1" fmla="val -65209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67" idx="2"/>
            <a:endCxn id="53" idx="4"/>
          </p:cNvCxnSpPr>
          <p:nvPr/>
        </p:nvCxnSpPr>
        <p:spPr>
          <a:xfrm rot="10800000">
            <a:off x="5410200" y="4119460"/>
            <a:ext cx="609600" cy="193620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/>
          <p:cNvCxnSpPr>
            <a:stCxn id="65" idx="4"/>
            <a:endCxn id="67" idx="6"/>
          </p:cNvCxnSpPr>
          <p:nvPr/>
        </p:nvCxnSpPr>
        <p:spPr>
          <a:xfrm rot="5400000">
            <a:off x="6582393" y="4789461"/>
            <a:ext cx="1922814" cy="6096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682255" y="1371600"/>
            <a:ext cx="1785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DESIRE = 10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682254" y="1295400"/>
            <a:ext cx="1785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019800" y="23577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c1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096000" y="45675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c2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74676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c3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724400" y="47199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119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Directed Team Graph for modeling UASs</a:t>
            </a:r>
          </a:p>
          <a:p>
            <a:r>
              <a:rPr lang="en-US" dirty="0" smtClean="0"/>
              <a:t>Directed Role Graph for modeling actors</a:t>
            </a:r>
          </a:p>
          <a:p>
            <a:r>
              <a:rPr lang="en-US" dirty="0" smtClean="0"/>
              <a:t>Discrete event simulation for time</a:t>
            </a:r>
          </a:p>
          <a:p>
            <a:r>
              <a:rPr lang="en-US" dirty="0" smtClean="0"/>
              <a:t>Model checker to explore non-determinism</a:t>
            </a:r>
          </a:p>
          <a:p>
            <a:r>
              <a:rPr lang="en-US" dirty="0" smtClean="0"/>
              <a:t>Temporal, cognitive, and algorithmic workload</a:t>
            </a:r>
          </a:p>
          <a:p>
            <a:r>
              <a:rPr lang="en-US" dirty="0" err="1" smtClean="0"/>
              <a:t>WiSAR</a:t>
            </a:r>
            <a:r>
              <a:rPr lang="en-US" dirty="0" smtClean="0"/>
              <a:t> case study on two scenarios </a:t>
            </a:r>
          </a:p>
          <a:p>
            <a:endParaRPr lang="en-US" dirty="0" smtClean="0"/>
          </a:p>
          <a:p>
            <a:r>
              <a:rPr lang="en-US" dirty="0" smtClean="0"/>
              <a:t>Sensitivity study</a:t>
            </a:r>
          </a:p>
          <a:p>
            <a:r>
              <a:rPr lang="en-US" dirty="0" smtClean="0"/>
              <a:t>Field study</a:t>
            </a:r>
          </a:p>
          <a:p>
            <a:r>
              <a:rPr lang="en-US" dirty="0" smtClean="0"/>
              <a:t>More cognitive measures: parallel and multi-threaded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0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ch 2010 0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1883" y="5629870"/>
            <a:ext cx="37602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0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Tabular Form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266235"/>
              </p:ext>
            </p:extLst>
          </p:nvPr>
        </p:nvGraphicFramePr>
        <p:xfrm>
          <a:off x="228600" y="1320579"/>
          <a:ext cx="8610602" cy="22608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320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Vo=SAD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23853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SPEAK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97988"/>
              </p:ext>
            </p:extLst>
          </p:nvPr>
        </p:nvGraphicFramePr>
        <p:xfrm>
          <a:off x="229509" y="4191000"/>
          <a:ext cx="8610602" cy="15544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8291"/>
                <a:gridCol w="381000"/>
                <a:gridCol w="914400"/>
                <a:gridCol w="68671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APATHY&lt;5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APATHY&gt;=5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APATHY--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Ai=HELLO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Ao</a:t>
                      </a:r>
                      <a:r>
                        <a:rPr lang="en-US" sz="1800" dirty="0" smtClean="0"/>
                        <a:t>=HELLO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APATHY++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31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Straight Connector 295"/>
          <p:cNvCxnSpPr/>
          <p:nvPr/>
        </p:nvCxnSpPr>
        <p:spPr>
          <a:xfrm flipV="1">
            <a:off x="1981200" y="914400"/>
            <a:ext cx="0" cy="365760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905000" y="995065"/>
            <a:ext cx="914400" cy="4527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1905000" y="2595265"/>
            <a:ext cx="914400" cy="4527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IDLE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05000" y="4267200"/>
            <a:ext cx="5943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905000" y="990600"/>
            <a:ext cx="0" cy="3276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0435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1443335"/>
            <a:ext cx="79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62655" y="35769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62655" y="30480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2590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273365" y="1976735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/>
              <a:t>A</a:t>
            </a:r>
            <a:r>
              <a:rPr lang="en-US" sz="2400" baseline="-25000" dirty="0" err="1" smtClean="0"/>
              <a:t>o</a:t>
            </a:r>
            <a:endParaRPr lang="en-US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73365" y="14478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V</a:t>
            </a:r>
            <a:r>
              <a:rPr lang="en-US" sz="2400" baseline="-25000" dirty="0" smtClean="0"/>
              <a:t>o</a:t>
            </a:r>
            <a:endParaRPr lang="en-US" sz="24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06110" y="990600"/>
            <a:ext cx="52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PS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477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5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34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20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0800" y="304800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DESIRE = 5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4876800" y="304800"/>
            <a:ext cx="20574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APATHY = 5</a:t>
            </a:r>
            <a:endParaRPr lang="en-US" sz="2400" dirty="0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5105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334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562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791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6019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248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733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962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4191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419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4648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876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362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25908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8194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048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76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35052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9050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2133600" y="41910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5" name="Table 2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125802"/>
              </p:ext>
            </p:extLst>
          </p:nvPr>
        </p:nvGraphicFramePr>
        <p:xfrm>
          <a:off x="304798" y="4780059"/>
          <a:ext cx="8610602" cy="11330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38201"/>
                <a:gridCol w="1143000"/>
                <a:gridCol w="1295400"/>
                <a:gridCol w="838200"/>
                <a:gridCol w="1295400"/>
                <a:gridCol w="1219200"/>
                <a:gridCol w="381000"/>
                <a:gridCol w="914400"/>
                <a:gridCol w="685801"/>
              </a:tblGrid>
              <a:tr h="40154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OUTPUT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Delay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Pb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DESIRE&gt;5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WAVE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Vo=WAVE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[2-5]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95%</a:t>
                      </a:r>
                      <a:endParaRPr lang="en-US" sz="1800" dirty="0"/>
                    </a:p>
                  </a:txBody>
                  <a:tcPr/>
                </a:tc>
              </a:tr>
              <a:tr h="33859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DESIRE&lt;=5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IDLE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DESIRE++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[5-10]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0" name="Straight Connector 49"/>
          <p:cNvCxnSpPr/>
          <p:nvPr/>
        </p:nvCxnSpPr>
        <p:spPr>
          <a:xfrm>
            <a:off x="1905000" y="33528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05000" y="3886200"/>
            <a:ext cx="457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905000" y="17526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05000" y="2286000"/>
            <a:ext cx="4572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28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-UAS template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12074</TotalTime>
  <Words>2962</Words>
  <Application>Microsoft Macintosh PowerPoint</Application>
  <PresentationFormat>On-screen Show (4:3)</PresentationFormat>
  <Paragraphs>1611</Paragraphs>
  <Slides>71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C-UAS template PPT template 1</vt:lpstr>
      <vt:lpstr>Modeling Human Workload in Unmanned Arial Systems</vt:lpstr>
      <vt:lpstr>PowerPoint Presentation</vt:lpstr>
      <vt:lpstr>PowerPoint Presentation</vt:lpstr>
      <vt:lpstr>PowerPoint Presentation</vt:lpstr>
      <vt:lpstr>Directed Team Graph</vt:lpstr>
      <vt:lpstr>Discrete Event Simulator</vt:lpstr>
      <vt:lpstr>Directed Role Graph</vt:lpstr>
      <vt:lpstr>Tabular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Workload</vt:lpstr>
      <vt:lpstr>Workload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Temporal Workload in Model</vt:lpstr>
      <vt:lpstr>Workload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Cognitive Workload in Model</vt:lpstr>
      <vt:lpstr>Workload</vt:lpstr>
      <vt:lpstr>Algorithmic Workload in Model</vt:lpstr>
      <vt:lpstr>Algorithmic Workload in Model</vt:lpstr>
      <vt:lpstr>Algorithmic Workload in Model</vt:lpstr>
      <vt:lpstr>Algorithmic Workload in Model</vt:lpstr>
      <vt:lpstr>Algorithmic Workload in Model</vt:lpstr>
      <vt:lpstr>Resolving Non-determinism</vt:lpstr>
      <vt:lpstr>Finding Workload Extremes</vt:lpstr>
      <vt:lpstr>PowerPoint Presentation</vt:lpstr>
      <vt:lpstr>WiSAR Team Graph</vt:lpstr>
      <vt:lpstr>WiSAR Team Graph</vt:lpstr>
      <vt:lpstr>WiSAR Model Statistics</vt:lpstr>
      <vt:lpstr>Results for Target Spotted</vt:lpstr>
      <vt:lpstr>Results for Battery Failure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</dc:creator>
  <cp:lastModifiedBy>Eric Mercer</cp:lastModifiedBy>
  <cp:revision>208</cp:revision>
  <dcterms:created xsi:type="dcterms:W3CDTF">2011-06-18T17:31:48Z</dcterms:created>
  <dcterms:modified xsi:type="dcterms:W3CDTF">2014-03-25T05:01:29Z</dcterms:modified>
</cp:coreProperties>
</file>